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77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1573C328-F99B-42E5-B975-2D48C3C4A75F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F65F81EA-6A9C-4068-A71D-4457CB790598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Default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1" u="none" strike="noStrike">
                <a:solidFill>
                  <a:srgbClr val="000000"/>
                </a:solidFill>
                <a:effectLst/>
                <a:uFillTx/>
                <a:latin typeface="Calibri Light"/>
                <a:ea typeface="DejaVu Sans"/>
              </a:rPr>
              <a:t>PAPER TITLE</a:t>
            </a:r>
            <a:endParaRPr lang="en-US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523880" y="3602160"/>
            <a:ext cx="9142920" cy="23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85000" lnSpcReduction="9999"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</a:pPr>
            <a:r>
              <a:rPr lang="en-US" sz="2400" b="1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Author1</a:t>
            </a:r>
            <a:r>
              <a:rPr lang="en-US" sz="2400" b="1" u="none" strike="noStrike" baseline="3000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1</a:t>
            </a:r>
            <a:r>
              <a:rPr lang="en-US" sz="2400" b="1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,</a:t>
            </a:r>
            <a:r>
              <a:rPr lang="en-US" sz="2400" b="1" u="none" strike="noStrike" baseline="3000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lang="en-US" sz="2400" b="1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Author2</a:t>
            </a:r>
            <a:r>
              <a:rPr lang="en-US" sz="2400" b="1" u="none" strike="noStrike" baseline="3000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2</a:t>
            </a:r>
            <a:r>
              <a:rPr lang="en-US" sz="2400" b="1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, Author3</a:t>
            </a:r>
            <a:r>
              <a:rPr lang="en-US" sz="2400" b="1" u="none" strike="noStrike" baseline="3000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3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Affilation1</a:t>
            </a:r>
            <a:r>
              <a:rPr lang="en-US" sz="2400" b="0" u="none" strike="noStrike" baseline="3000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1</a:t>
            </a: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,</a:t>
            </a:r>
            <a:r>
              <a:rPr lang="en-US" sz="2400" b="0" u="none" strike="noStrike" baseline="3000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Affilation2</a:t>
            </a:r>
            <a:r>
              <a:rPr lang="en-US" sz="2400" b="0" u="none" strike="noStrike" baseline="3000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2</a:t>
            </a: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, Affilation3</a:t>
            </a:r>
            <a:r>
              <a:rPr lang="en-US" sz="2400" b="0" u="none" strike="noStrike" baseline="3000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3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Presenting author’s e-mail adress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8499600" y="227160"/>
            <a:ext cx="3342600" cy="179028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9363600" y="672120"/>
            <a:ext cx="187272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AFFILATION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82429DC-1D35-4274-B9D2-F80561299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" y="227160"/>
            <a:ext cx="7673418" cy="18777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This section of the presentation should include main findings of your study, future prospects etc.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3001320" y="274680"/>
            <a:ext cx="7099200" cy="155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8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CONCLUDING REMARKS</a:t>
            </a:r>
            <a:endParaRPr lang="en-U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FF8FEA34-7314-402E-AC46-E184FE3F5DC2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10</a:t>
            </a:fld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/12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47242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-2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8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.0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.202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3" name="CustomShape 5"/>
          <p:cNvSpPr/>
          <p:nvPr/>
        </p:nvSpPr>
        <p:spPr>
          <a:xfrm>
            <a:off x="798840" y="6356520"/>
            <a:ext cx="2482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H. Karakoc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0" y="0"/>
            <a:ext cx="10236600" cy="110664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3963960" y="202680"/>
            <a:ext cx="6272640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CONCLUDING REMARKS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CustomShape 7"/>
          <p:cNvSpPr/>
          <p:nvPr/>
        </p:nvSpPr>
        <p:spPr>
          <a:xfrm>
            <a:off x="10390680" y="0"/>
            <a:ext cx="1596240" cy="110664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8123B2D-0BFD-4B5A-AFFD-18D05D294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"/>
            <a:ext cx="4426691" cy="10832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If presenter wishes to thank any supporting agency, </a:t>
            </a:r>
            <a:r>
              <a:rPr lang="en-US" sz="28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instutition</a:t>
            </a: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or </a:t>
            </a:r>
            <a:r>
              <a:rPr lang="en-US" sz="28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contributer</a:t>
            </a: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, this section should be used.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If you conducted the study in the framework of any project, please indicate the title of Project in this section with contract number and supporting agency.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2545920" y="281520"/>
            <a:ext cx="7099200" cy="155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8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ACKNOWLEDGEMENTS</a:t>
            </a:r>
            <a:endParaRPr lang="en-U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B830C5A4-8C9D-4B6C-9B0D-C24DBB0915EF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11</a:t>
            </a:fld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/12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47242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-2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8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.0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.202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798840" y="6356520"/>
            <a:ext cx="2482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H. Karakoc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0" y="0"/>
            <a:ext cx="10236600" cy="110664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3963960" y="202680"/>
            <a:ext cx="6272640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ACKNOWLEDGEMENTS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10390680" y="0"/>
            <a:ext cx="1596240" cy="110664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450E78AC-7470-44BD-9B3D-F21E315F4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"/>
            <a:ext cx="4426691" cy="10832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For reference style, please see symposium </a:t>
            </a:r>
            <a:r>
              <a:rPr lang="en-US" sz="28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fullpaper</a:t>
            </a: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template.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0E2EBEB3-D151-447B-9306-755C0332A9D0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12</a:t>
            </a:fld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/12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47242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-2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8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.0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.202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798840" y="6356520"/>
            <a:ext cx="2482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H. Karakoc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0" y="0"/>
            <a:ext cx="10236600" cy="110664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3963960" y="202680"/>
            <a:ext cx="6272640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REFERENCES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CustomShape 7"/>
          <p:cNvSpPr/>
          <p:nvPr/>
        </p:nvSpPr>
        <p:spPr>
          <a:xfrm>
            <a:off x="10390680" y="0"/>
            <a:ext cx="1596240" cy="110664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AE27DF6-6911-4D12-961B-71770BEB6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"/>
            <a:ext cx="4426691" cy="1083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38080" y="1825560"/>
            <a:ext cx="10514520" cy="33026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Motivation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Experimental study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Methods and Materials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Results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Concluding remarks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Acknowledgements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References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0" y="0"/>
            <a:ext cx="10191600" cy="110952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47242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200" b="0" u="none" strike="noStrike" dirty="0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2</a:t>
            </a:r>
            <a:r>
              <a:rPr lang="tr-TR" sz="1200" b="0" u="none" strike="noStrike" dirty="0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6</a:t>
            </a:r>
            <a:r>
              <a:rPr lang="en-US" sz="1200" b="0" u="none" strike="noStrike" dirty="0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-2</a:t>
            </a:r>
            <a:r>
              <a:rPr lang="tr-TR" sz="1200" b="0" u="none" strike="noStrike" dirty="0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8</a:t>
            </a:r>
            <a:r>
              <a:rPr lang="en-US" sz="1200" b="0" u="none" strike="noStrike" dirty="0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.0</a:t>
            </a:r>
            <a:r>
              <a:rPr lang="tr-TR" sz="1200" b="0" u="none" strike="noStrike" dirty="0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6</a:t>
            </a:r>
            <a:r>
              <a:rPr lang="en-US" sz="1200" b="0" u="none" strike="noStrike" dirty="0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.202</a:t>
            </a:r>
            <a:r>
              <a:rPr lang="tr-TR" sz="1200" b="0" u="none" strike="noStrike" dirty="0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6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798840" y="6356520"/>
            <a:ext cx="2482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H. Karakoc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9277DF4C-E556-4B31-8358-9CDE6DDC311A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2</a:t>
            </a:fld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/12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CustomShape 7"/>
          <p:cNvSpPr/>
          <p:nvPr/>
        </p:nvSpPr>
        <p:spPr>
          <a:xfrm>
            <a:off x="10369080" y="-2880"/>
            <a:ext cx="1596240" cy="110952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3998880" y="161280"/>
            <a:ext cx="6165360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OUTLINE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79765C4F-EA41-4D85-A89D-52BED394B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"/>
            <a:ext cx="4426691" cy="1083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838080" y="1838880"/>
            <a:ext cx="1051452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This document intends to identify criteria of oral presentations for IS</a:t>
            </a:r>
            <a:r>
              <a:rPr lang="tr-TR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ATECH</a:t>
            </a: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-20</a:t>
            </a:r>
            <a:r>
              <a:rPr lang="tr-TR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26</a:t>
            </a: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Please follow the guideline explained at next slides while </a:t>
            </a:r>
            <a:r>
              <a:rPr lang="en-US" sz="28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prepearing</a:t>
            </a: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your oral presentation.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0" y="0"/>
            <a:ext cx="10236600" cy="110664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3/12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10390680" y="0"/>
            <a:ext cx="1596240" cy="110664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47242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-2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8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.0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.202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798840" y="6356520"/>
            <a:ext cx="2482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H. Karakoc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3998880" y="161280"/>
            <a:ext cx="6165360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MOTIVATION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0545B74-21DB-4AC0-8602-690C8FDEA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"/>
            <a:ext cx="4426691" cy="1083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2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Each presentation should include symposium logo, logo of your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, paper title, author details (name, surname,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), e-mail address of the presenting author and presentation date as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examplified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at first slide.</a:t>
            </a:r>
            <a:endParaRPr lang="en-US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2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Please pay attention to number each slide excluding heading slides according to style used in this template (see bottom right-hand corner of this slide).</a:t>
            </a:r>
            <a:endParaRPr lang="en-US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2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Each slide excluding heading slides, should include surname of presenting author at the bottom left-hand corner of the slide and presentation date at the bottom of slide centered.</a:t>
            </a:r>
            <a:endParaRPr lang="en-US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4108320" y="281520"/>
            <a:ext cx="397440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8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MOTIVATION</a:t>
            </a:r>
            <a:endParaRPr lang="en-U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4/12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47242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-2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8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.0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.202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798840" y="6356520"/>
            <a:ext cx="2482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H. Karakoc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0" y="0"/>
            <a:ext cx="10236600" cy="110664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5" name="CustomShape 7"/>
          <p:cNvSpPr/>
          <p:nvPr/>
        </p:nvSpPr>
        <p:spPr>
          <a:xfrm>
            <a:off x="10390680" y="0"/>
            <a:ext cx="1596240" cy="110664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3998880" y="161280"/>
            <a:ext cx="6165360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MOTIVATION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051BBDF-161D-47A5-97CD-A5F6DDF16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"/>
            <a:ext cx="4426691" cy="1083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2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Each presentation is limited to 20 slides and each speech is limited to 10 minutes.</a:t>
            </a:r>
            <a:endParaRPr lang="en-US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2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Question-answer will be arranged after presentation for 5 minutes duration.</a:t>
            </a:r>
            <a:endParaRPr lang="en-US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2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Presentations exceeding 10 minutes will be ended by session chair at the end of 10 minutes.</a:t>
            </a:r>
            <a:endParaRPr lang="en-US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2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Thus, please rehearse for your presentation not to exceed time limitation.</a:t>
            </a:r>
            <a:endParaRPr lang="en-US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108320" y="281520"/>
            <a:ext cx="397440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8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MOTIVATION</a:t>
            </a:r>
            <a:endParaRPr lang="en-U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5/12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47242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-2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8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.0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.202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798840" y="6356520"/>
            <a:ext cx="2482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H. Karakoc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0" y="0"/>
            <a:ext cx="10236600" cy="110664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4" name="CustomShape 7"/>
          <p:cNvSpPr/>
          <p:nvPr/>
        </p:nvSpPr>
        <p:spPr>
          <a:xfrm>
            <a:off x="10390680" y="0"/>
            <a:ext cx="1596240" cy="110664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3998880" y="161280"/>
            <a:ext cx="6165360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MOTIVATION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F81454E-D1D5-4D6D-803F-982ABD97F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"/>
            <a:ext cx="4426691" cy="1083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Text on your slides should be readable and font size should be 28 </a:t>
            </a:r>
            <a:r>
              <a:rPr lang="en-US" sz="28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pt</a:t>
            </a: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at least.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Presenters are encouraged to use tables, illustrations and </a:t>
            </a:r>
            <a:r>
              <a:rPr lang="en-US" sz="28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colorfull</a:t>
            </a: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text for drawing attention of audience.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Please place title of tables and illustrations to slide appropriately with reference. You can see an example at next slides.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4108320" y="281520"/>
            <a:ext cx="397440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8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MOTIVATION</a:t>
            </a:r>
            <a:endParaRPr lang="en-U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743D3EA3-343D-464A-A835-17A5B1CB27B8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6</a:t>
            </a:fld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/12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47242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-2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8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.0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.202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798840" y="6356520"/>
            <a:ext cx="2482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H. Karakoc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0" y="0"/>
            <a:ext cx="10236600" cy="110664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3998880" y="161280"/>
            <a:ext cx="6165360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MOTIVATION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CustomShape 7"/>
          <p:cNvSpPr/>
          <p:nvPr/>
        </p:nvSpPr>
        <p:spPr>
          <a:xfrm>
            <a:off x="10390680" y="0"/>
            <a:ext cx="1596240" cy="110664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854AD86-8B14-4E9C-9500-2F4F5A3F6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"/>
            <a:ext cx="4426691" cy="1083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838080" y="1530720"/>
            <a:ext cx="10514520" cy="464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You can explain your experimental methodology, test setup, apparatus etc. İn this section of your presentation.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2501280" y="316440"/>
            <a:ext cx="6991560" cy="74628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3090240" y="281520"/>
            <a:ext cx="6010560" cy="155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8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EXPERIMENTAL STUDY</a:t>
            </a:r>
            <a:endParaRPr lang="en-U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2284560" y="2963160"/>
            <a:ext cx="7621920" cy="289620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2981160" y="6058080"/>
            <a:ext cx="622836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Fig. 1. Sample scheme of experimental setup (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Karakoc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, 2012)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CustomShape 7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3AAE5F18-A6A8-4020-8087-7322987389FD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7</a:t>
            </a:fld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/12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CustomShape 9"/>
          <p:cNvSpPr/>
          <p:nvPr/>
        </p:nvSpPr>
        <p:spPr>
          <a:xfrm>
            <a:off x="10369080" y="316440"/>
            <a:ext cx="1596240" cy="79020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33" name="Picture 1"/>
          <p:cNvPicPr/>
          <p:nvPr/>
        </p:nvPicPr>
        <p:blipFill>
          <a:blip r:embed="rId2"/>
          <a:stretch/>
        </p:blipFill>
        <p:spPr>
          <a:xfrm>
            <a:off x="205200" y="137160"/>
            <a:ext cx="2134800" cy="96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" name="CustomShape 4"/>
          <p:cNvSpPr/>
          <p:nvPr/>
        </p:nvSpPr>
        <p:spPr>
          <a:xfrm>
            <a:off x="47242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-2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8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.0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.202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798840" y="6356520"/>
            <a:ext cx="2482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H. Karakoc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0" y="0"/>
            <a:ext cx="10236600" cy="110664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4116240" y="195120"/>
            <a:ext cx="6010560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EXPER</a:t>
            </a:r>
            <a:r>
              <a:rPr lang="tr-TR" sz="4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I</a:t>
            </a:r>
            <a:r>
              <a:rPr lang="en-US" sz="4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MENTAL STUDY</a:t>
            </a:r>
            <a:endParaRPr lang="en-US" sz="4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CustomShape 7"/>
          <p:cNvSpPr/>
          <p:nvPr/>
        </p:nvSpPr>
        <p:spPr>
          <a:xfrm>
            <a:off x="10390680" y="0"/>
            <a:ext cx="1596240" cy="110664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410B0FD-9ABB-47D5-9C8D-0B75F1F40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"/>
            <a:ext cx="4426691" cy="1083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In this section of your presentation, numerical methods, mathematical models, theoretical cases can be discussed.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3090240" y="281520"/>
            <a:ext cx="7099200" cy="155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8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ETHODS AND MATERIALS</a:t>
            </a:r>
            <a:endParaRPr lang="en-U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9C095EBB-ABE6-43AE-8D11-DEE712065696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8</a:t>
            </a:fld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/12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47242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-2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8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.0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.202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798840" y="6356520"/>
            <a:ext cx="2482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H. Karakoc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0" y="0"/>
            <a:ext cx="10236600" cy="110664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4426690" y="202680"/>
            <a:ext cx="5809909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METHODS AND MATER</a:t>
            </a:r>
            <a:r>
              <a:rPr lang="tr-TR" sz="4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I</a:t>
            </a:r>
            <a:r>
              <a:rPr lang="en-US" sz="4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ALS</a:t>
            </a:r>
            <a:endParaRPr lang="en-US" sz="4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10390680" y="0"/>
            <a:ext cx="1596240" cy="110664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2000D85-B236-428E-8358-9EFD1E24E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"/>
            <a:ext cx="4426691" cy="1083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 defTabSz="914400">
              <a:lnSpc>
                <a:spcPct val="15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Presenters are highly encouraged to discuss results of their study in this section by using plots, tables etc.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50" name="Table 4"/>
          <p:cNvGraphicFramePr/>
          <p:nvPr>
            <p:extLst>
              <p:ext uri="{D42A27DB-BD31-4B8C-83A1-F6EECF244321}">
                <p14:modId xmlns:p14="http://schemas.microsoft.com/office/powerpoint/2010/main" val="1720242658"/>
              </p:ext>
            </p:extLst>
          </p:nvPr>
        </p:nvGraphicFramePr>
        <p:xfrm>
          <a:off x="1847520" y="4131000"/>
          <a:ext cx="8127720" cy="18536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0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Parameter 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Value 1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Value 2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X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0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4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Y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1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5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Z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2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6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W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  <a:uFillTx/>
                        </a:rPr>
                        <a:t>3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uFillTx/>
                        </a:rPr>
                        <a:t>7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1" name="CustomShape 5"/>
          <p:cNvSpPr/>
          <p:nvPr/>
        </p:nvSpPr>
        <p:spPr>
          <a:xfrm>
            <a:off x="4530960" y="3560760"/>
            <a:ext cx="312912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Table 1. Sample results of study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9CB15F72-5537-4710-A9C4-0783F9F38D12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9</a:t>
            </a:fld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/12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47242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-2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8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.0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r>
              <a:rPr lang="en-US" sz="1200" dirty="0">
                <a:solidFill>
                  <a:srgbClr val="8B8B8B"/>
                </a:solidFill>
                <a:latin typeface="Calibri"/>
              </a:rPr>
              <a:t>.202</a:t>
            </a:r>
            <a:r>
              <a:rPr lang="tr-TR" sz="1200" dirty="0">
                <a:solidFill>
                  <a:srgbClr val="8B8B8B"/>
                </a:solidFill>
                <a:latin typeface="Calibri"/>
              </a:rPr>
              <a:t>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798840" y="6356520"/>
            <a:ext cx="2482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H. Karakoc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0" y="0"/>
            <a:ext cx="10236600" cy="1106640"/>
          </a:xfrm>
          <a:prstGeom prst="rect">
            <a:avLst/>
          </a:prstGeom>
          <a:solidFill>
            <a:srgbClr val="693D85"/>
          </a:solidFill>
          <a:ln>
            <a:solidFill>
              <a:srgbClr val="4372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963960" y="202680"/>
            <a:ext cx="6272640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RESULTS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CustomShape 7"/>
          <p:cNvSpPr/>
          <p:nvPr/>
        </p:nvSpPr>
        <p:spPr>
          <a:xfrm>
            <a:off x="10390680" y="0"/>
            <a:ext cx="1596240" cy="1106640"/>
          </a:xfrm>
          <a:prstGeom prst="rect">
            <a:avLst/>
          </a:prstGeom>
          <a:solidFill>
            <a:srgbClr val="693D8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LOGO OF YOUR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DejaVu Sans"/>
              </a:rPr>
              <a:t>AFFILATION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4617BB8-405C-4BAA-B1F2-8921DF172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"/>
            <a:ext cx="4426691" cy="1083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652</Words>
  <Application>Microsoft Office PowerPoint</Application>
  <PresentationFormat>Geniş ekran</PresentationFormat>
  <Paragraphs>127</Paragraphs>
  <Slides>12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</dc:title>
  <dc:subject/>
  <dc:creator>pc</dc:creator>
  <dc:description/>
  <cp:lastModifiedBy>Gizem Avcı</cp:lastModifiedBy>
  <cp:revision>34</cp:revision>
  <dcterms:created xsi:type="dcterms:W3CDTF">2015-05-14T06:50:07Z</dcterms:created>
  <dcterms:modified xsi:type="dcterms:W3CDTF">2026-05-31T13:34:02Z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12</vt:i4>
  </property>
</Properties>
</file>