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680228-76E3-40D7-8A57-82E7CCA0C651}">
  <a:tblStyle styleId="{E1680228-76E3-40D7-8A57-82E7CCA0C65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0F0"/>
          </a:solidFill>
        </a:fill>
      </a:tcStyle>
    </a:wholeTbl>
    <a:band1H>
      <a:tcTxStyle/>
      <a:tcStyle>
        <a:fill>
          <a:solidFill>
            <a:srgbClr val="E0E0E0"/>
          </a:solidFill>
        </a:fill>
      </a:tcStyle>
    </a:band1H>
    <a:band2H>
      <a:tcTxStyle/>
    </a:band2H>
    <a:band1V>
      <a:tcTxStyle/>
      <a:tcStyle>
        <a:fill>
          <a:solidFill>
            <a:srgbClr val="E0E0E0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0F0F0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F0F0F0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:notes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0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1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2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2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4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5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6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8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 txBox="1"/>
          <p:nvPr>
            <p:ph idx="1"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9:notes"/>
          <p:cNvSpPr/>
          <p:nvPr>
            <p:ph idx="2" type="sldImg"/>
          </p:nvPr>
        </p:nvSpPr>
        <p:spPr>
          <a:xfrm>
            <a:off x="0" y="764280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bg>
      <p:bgPr>
        <a:solidFill>
          <a:srgbClr val="FFFF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Tx">
  <p:cSld name="TWO_OBJECTS_AND_TEXT">
    <p:bg>
      <p:bgPr>
        <a:solidFill>
          <a:srgbClr val="FFFFFF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txAndTwoObj">
  <p:cSld name="TEXT_AND_TWO_OBJECTS">
    <p:bg>
      <p:bgPr>
        <a:solidFill>
          <a:srgbClr val="FFFFFF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12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12"/>
          <p:cNvSpPr txBox="1"/>
          <p:nvPr>
            <p:ph idx="3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3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 type="blank">
  <p:cSld name="BLANK">
    <p:bg>
      <p:bgPr>
        <a:solidFill>
          <a:srgbClr val="FFFFF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" type="objOverTx">
  <p:cSld name="OBJECT_OVER_TEXT">
    <p:bg>
      <p:bgPr>
        <a:solidFill>
          <a:srgbClr val="FFFFFF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6"/>
          <p:cNvSpPr txBox="1"/>
          <p:nvPr>
            <p:ph idx="1"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6"/>
          <p:cNvSpPr txBox="1"/>
          <p:nvPr>
            <p:ph idx="2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2" type="fourObj">
  <p:cSld name="FOUR_OBJECTS">
    <p:bg>
      <p:bgPr>
        <a:solidFill>
          <a:srgbClr val="FFFFF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6" name="Google Shape;66;p17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7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7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7"/>
          <p:cNvSpPr txBox="1"/>
          <p:nvPr>
            <p:ph idx="4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3">
  <p:cSld name="Default 3"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8"/>
          <p:cNvSpPr txBox="1"/>
          <p:nvPr>
            <p:ph idx="2"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8"/>
          <p:cNvSpPr txBox="1"/>
          <p:nvPr>
            <p:ph idx="3"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8"/>
          <p:cNvSpPr txBox="1"/>
          <p:nvPr>
            <p:ph idx="4"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8"/>
          <p:cNvSpPr txBox="1"/>
          <p:nvPr>
            <p:ph idx="5"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6"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4" type="tx">
  <p:cSld name="TITLE_AND_BODY">
    <p:bg>
      <p:bgPr>
        <a:solidFill>
          <a:srgbClr val="FFFFFF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5" type="obj">
  <p:cSld name="OBJECT">
    <p:bg>
      <p:bgPr>
        <a:solidFill>
          <a:srgbClr val="FFFFFF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20"/>
          <p:cNvSpPr txBox="1"/>
          <p:nvPr>
            <p:ph idx="1"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6" type="twoObj">
  <p:cSld name="TWO_OBJECTS"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5" name="Google Shape;85;p21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21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bg>
      <p:bgPr>
        <a:solidFill>
          <a:srgbClr val="FFFFFF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7" type="titleOnly">
  <p:cSld name="TITLE_ONLY">
    <p:bg>
      <p:bgPr>
        <a:solidFill>
          <a:srgbClr val="FFFFFF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8" type="objOnly">
  <p:cSld name="OBJECT_ONLY">
    <p:bg>
      <p:bgPr>
        <a:solidFill>
          <a:srgbClr val="FFFFF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9" type="twoObjAndTx">
  <p:cSld name="TWO_OBJECTS_AND_TEXT"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24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24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0" type="txAndTwoObj">
  <p:cSld name="TEXT_AND_TWO_OBJECTS">
    <p:bg>
      <p:bgPr>
        <a:solidFill>
          <a:srgbClr val="FFFFFF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7" name="Google Shape;97;p25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25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25"/>
          <p:cNvSpPr txBox="1"/>
          <p:nvPr>
            <p:ph idx="3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1" type="twoObjOverTx">
  <p:cSld name="TWO_OBJECTS_OVER_TEXT"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26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26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26"/>
          <p:cNvSpPr txBox="1"/>
          <p:nvPr>
            <p:ph idx="3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bg>
      <p:bgPr>
        <a:solidFill>
          <a:srgbClr val="FFFFFF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bg>
      <p:bgPr>
        <a:solidFill>
          <a:srgbClr val="FFFFFF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2"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3"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4"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bg>
      <p:bgPr>
        <a:solidFill>
          <a:srgbClr val="FFFFFF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Google Shape;26;p6"/>
          <p:cNvSpPr txBox="1"/>
          <p:nvPr>
            <p:ph idx="1" type="body"/>
          </p:nvPr>
        </p:nvSpPr>
        <p:spPr>
          <a:xfrm>
            <a:off x="609480" y="160452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2" type="body"/>
          </p:nvPr>
        </p:nvSpPr>
        <p:spPr>
          <a:xfrm>
            <a:off x="4319640" y="160452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3" type="body"/>
          </p:nvPr>
        </p:nvSpPr>
        <p:spPr>
          <a:xfrm>
            <a:off x="8029800" y="160452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4" type="body"/>
          </p:nvPr>
        </p:nvSpPr>
        <p:spPr>
          <a:xfrm>
            <a:off x="609480" y="368208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5" type="body"/>
          </p:nvPr>
        </p:nvSpPr>
        <p:spPr>
          <a:xfrm>
            <a:off x="4319640" y="368208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6" type="body"/>
          </p:nvPr>
        </p:nvSpPr>
        <p:spPr>
          <a:xfrm>
            <a:off x="8029800" y="3682080"/>
            <a:ext cx="3532680" cy="189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bg>
      <p:bgPr>
        <a:solidFill>
          <a:srgbClr val="FFFFFF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bg>
      <p:bgPr>
        <a:solidFill>
          <a:srgbClr val="FFFFF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8"/>
          <p:cNvSpPr txBox="1"/>
          <p:nvPr>
            <p:ph idx="1"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2"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FFFFFF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bg>
      <p:bgPr>
        <a:solidFill>
          <a:srgbClr val="FFFFFF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/>
          <p:nvPr/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TITLE</a:t>
            </a:r>
            <a:endParaRPr b="0" i="0" sz="6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7"/>
          <p:cNvSpPr/>
          <p:nvPr/>
        </p:nvSpPr>
        <p:spPr>
          <a:xfrm>
            <a:off x="1523880" y="3602160"/>
            <a:ext cx="9142920" cy="2340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8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Author1</a:t>
            </a:r>
            <a:r>
              <a:rPr b="1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1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Author2</a:t>
            </a:r>
            <a:r>
              <a:rPr b="1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Author3</a:t>
            </a:r>
            <a:r>
              <a:rPr b="1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1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1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1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Affilation1</a:t>
            </a:r>
            <a:r>
              <a:rPr b="0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b="0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Affilation2</a:t>
            </a:r>
            <a:r>
              <a:rPr b="0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Affilation3</a:t>
            </a:r>
            <a:r>
              <a:rPr b="0" baseline="3000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1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1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0" i="0" lang="en-US" sz="20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Presenting author’s e-mail adress</a:t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1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1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0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7"/>
          <p:cNvSpPr/>
          <p:nvPr/>
        </p:nvSpPr>
        <p:spPr>
          <a:xfrm>
            <a:off x="8499600" y="227160"/>
            <a:ext cx="3342600" cy="179028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7"/>
          <p:cNvSpPr/>
          <p:nvPr/>
        </p:nvSpPr>
        <p:spPr>
          <a:xfrm>
            <a:off x="9363600" y="672120"/>
            <a:ext cx="1872720" cy="91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AFFILATION</a:t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27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325" y="227150"/>
            <a:ext cx="7714176" cy="1790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6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section of the presentation should include main findings of your study, future prospects etc.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6"/>
          <p:cNvSpPr/>
          <p:nvPr/>
        </p:nvSpPr>
        <p:spPr>
          <a:xfrm>
            <a:off x="3001320" y="274680"/>
            <a:ext cx="7099200" cy="155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b="0" sz="4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6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6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6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6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6"/>
          <p:cNvSpPr/>
          <p:nvPr/>
        </p:nvSpPr>
        <p:spPr>
          <a:xfrm>
            <a:off x="3963960" y="202680"/>
            <a:ext cx="627264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6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36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7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presenter wishes to thank any supporting agency, instutition or contributer, this section should be used.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 conducted the study in the framework of any project, please indicate the title of Project in this section with contract number and supporting agency.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7"/>
          <p:cNvSpPr/>
          <p:nvPr/>
        </p:nvSpPr>
        <p:spPr>
          <a:xfrm>
            <a:off x="2545920" y="281520"/>
            <a:ext cx="7099200" cy="155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b="0" sz="4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7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7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7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7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7"/>
          <p:cNvSpPr/>
          <p:nvPr/>
        </p:nvSpPr>
        <p:spPr>
          <a:xfrm>
            <a:off x="3963960" y="202680"/>
            <a:ext cx="627264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7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37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reference style, please see symposium fullpaper template.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8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8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8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8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8"/>
          <p:cNvSpPr/>
          <p:nvPr/>
        </p:nvSpPr>
        <p:spPr>
          <a:xfrm>
            <a:off x="3963960" y="202680"/>
            <a:ext cx="627264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8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38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/>
          <p:nvPr/>
        </p:nvSpPr>
        <p:spPr>
          <a:xfrm>
            <a:off x="838080" y="1825560"/>
            <a:ext cx="10514520" cy="33026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000"/>
              <a:buFont typeface="Noto Sans Symbols"/>
              <a:buChar char="⮚"/>
            </a:pPr>
            <a:r>
              <a:rPr b="0" lang="en-US" sz="2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000"/>
              <a:buFont typeface="Noto Sans Symbols"/>
              <a:buChar char="⮚"/>
            </a:pPr>
            <a:r>
              <a:rPr b="0" lang="en-US" sz="2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000"/>
              <a:buFont typeface="Noto Sans Symbols"/>
              <a:buChar char="⮚"/>
            </a:pPr>
            <a:r>
              <a:rPr b="0" lang="en-US" sz="2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Methods and Materials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000"/>
              <a:buFont typeface="Noto Sans Symbols"/>
              <a:buChar char="⮚"/>
            </a:pPr>
            <a:r>
              <a:rPr b="0" lang="en-US" sz="2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000"/>
              <a:buFont typeface="Noto Sans Symbols"/>
              <a:buChar char="⮚"/>
            </a:pPr>
            <a:r>
              <a:rPr b="0" lang="en-US" sz="2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Concluding remarks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000"/>
              <a:buFont typeface="Noto Sans Symbols"/>
              <a:buChar char="⮚"/>
            </a:pPr>
            <a:r>
              <a:rPr b="0" lang="en-US" sz="2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000"/>
              <a:buFont typeface="Noto Sans Symbols"/>
              <a:buChar char="⮚"/>
            </a:pPr>
            <a:r>
              <a:rPr b="0" lang="en-US" sz="2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b="0" sz="2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8"/>
          <p:cNvSpPr/>
          <p:nvPr/>
        </p:nvSpPr>
        <p:spPr>
          <a:xfrm>
            <a:off x="0" y="0"/>
            <a:ext cx="10191600" cy="110952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8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8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8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8"/>
          <p:cNvSpPr/>
          <p:nvPr/>
        </p:nvSpPr>
        <p:spPr>
          <a:xfrm>
            <a:off x="10369080" y="-2880"/>
            <a:ext cx="1596240" cy="110952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8"/>
          <p:cNvSpPr/>
          <p:nvPr/>
        </p:nvSpPr>
        <p:spPr>
          <a:xfrm>
            <a:off x="3998880" y="161280"/>
            <a:ext cx="616536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28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/>
          <p:nvPr/>
        </p:nvSpPr>
        <p:spPr>
          <a:xfrm>
            <a:off x="838080" y="183888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document intends to identify criteria of oral presentations for ISATECH-2026.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follow the guideline explained at next slides while prepearing your oral presentation.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9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9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3/12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9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9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9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9"/>
          <p:cNvSpPr/>
          <p:nvPr/>
        </p:nvSpPr>
        <p:spPr>
          <a:xfrm>
            <a:off x="3998880" y="161280"/>
            <a:ext cx="616536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138;p29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0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200"/>
              <a:buFont typeface="Noto Sans Symbols"/>
              <a:buChar char="⮚"/>
            </a:pPr>
            <a:r>
              <a:rPr b="0" lang="en-US" sz="2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presentation should include symposium logo, logo of your affilation, paper title, author details (name, surname, affilation), e-mail address of the presenting author and presentation date as examplified at first slide.</a:t>
            </a:r>
            <a:endParaRPr b="0" sz="2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200"/>
              <a:buFont typeface="Noto Sans Symbols"/>
              <a:buChar char="⮚"/>
            </a:pPr>
            <a:r>
              <a:rPr b="0" lang="en-US" sz="2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pay attention to number each slide excluding heading slides according to style used in this template (see bottom right-hand corner of this slide).</a:t>
            </a:r>
            <a:endParaRPr b="0" sz="2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200"/>
              <a:buFont typeface="Noto Sans Symbols"/>
              <a:buChar char="⮚"/>
            </a:pPr>
            <a:r>
              <a:rPr b="0" lang="en-US" sz="2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slide excluding heading slides, should include surname of presenting author at the bottom left-hand corner of the slide and presentation date at the bottom of slide centered.</a:t>
            </a:r>
            <a:endParaRPr b="0" sz="2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0"/>
          <p:cNvSpPr/>
          <p:nvPr/>
        </p:nvSpPr>
        <p:spPr>
          <a:xfrm>
            <a:off x="4108320" y="281520"/>
            <a:ext cx="39744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4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0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4/12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0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0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30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0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0"/>
          <p:cNvSpPr/>
          <p:nvPr/>
        </p:nvSpPr>
        <p:spPr>
          <a:xfrm>
            <a:off x="3998880" y="161280"/>
            <a:ext cx="616536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30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200"/>
              <a:buFont typeface="Noto Sans Symbols"/>
              <a:buChar char="⮚"/>
            </a:pPr>
            <a:r>
              <a:rPr b="0" lang="en-US" sz="2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Each presentation is limited to 20 slides and each speech is limited to 10 minutes.</a:t>
            </a:r>
            <a:endParaRPr b="0" sz="2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200"/>
              <a:buFont typeface="Noto Sans Symbols"/>
              <a:buChar char="⮚"/>
            </a:pPr>
            <a:r>
              <a:rPr b="0" lang="en-US" sz="2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Question-answer will be arranged after presentation for 5 minutes duration.</a:t>
            </a:r>
            <a:endParaRPr b="0" sz="2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200"/>
              <a:buFont typeface="Noto Sans Symbols"/>
              <a:buChar char="⮚"/>
            </a:pPr>
            <a:r>
              <a:rPr b="0" lang="en-US" sz="2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Presentations exceeding 10 minutes will be ended by session chair at the end of 10 minutes.</a:t>
            </a:r>
            <a:endParaRPr b="0" sz="2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200"/>
              <a:buFont typeface="Noto Sans Symbols"/>
              <a:buChar char="⮚"/>
            </a:pPr>
            <a:r>
              <a:rPr b="0" lang="en-US" sz="22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Thus, please rehearse for your presentation not to exceed time limitation.</a:t>
            </a:r>
            <a:endParaRPr b="0" sz="2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1"/>
          <p:cNvSpPr/>
          <p:nvPr/>
        </p:nvSpPr>
        <p:spPr>
          <a:xfrm>
            <a:off x="4108320" y="281520"/>
            <a:ext cx="39744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4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1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5/12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1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31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1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1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1"/>
          <p:cNvSpPr/>
          <p:nvPr/>
        </p:nvSpPr>
        <p:spPr>
          <a:xfrm>
            <a:off x="3998880" y="161280"/>
            <a:ext cx="616536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31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Text on your slides should be readable and font size should be 28 pt at least.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encouraged to use tables, illustrations and colorfull text for drawing attention of audience.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7880" lvl="0" marL="228600" marR="0" rtl="0" algn="l">
              <a:lnSpc>
                <a:spcPct val="150000"/>
              </a:lnSpc>
              <a:spcBef>
                <a:spcPts val="1001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Please place title of tables and illustrations to slide appropriately with reference. You can see an example at next slides.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2"/>
          <p:cNvSpPr/>
          <p:nvPr/>
        </p:nvSpPr>
        <p:spPr>
          <a:xfrm>
            <a:off x="4108320" y="281520"/>
            <a:ext cx="39744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4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2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2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2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2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2"/>
          <p:cNvSpPr/>
          <p:nvPr/>
        </p:nvSpPr>
        <p:spPr>
          <a:xfrm>
            <a:off x="3998880" y="161280"/>
            <a:ext cx="616536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2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32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/>
          <p:nvPr/>
        </p:nvSpPr>
        <p:spPr>
          <a:xfrm>
            <a:off x="838080" y="1530720"/>
            <a:ext cx="10514520" cy="4645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explain your experimental methodology, test setup, apparatus etc. İn this section of your presentation.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3"/>
          <p:cNvSpPr/>
          <p:nvPr/>
        </p:nvSpPr>
        <p:spPr>
          <a:xfrm>
            <a:off x="2501280" y="316440"/>
            <a:ext cx="6991560" cy="74628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3"/>
          <p:cNvSpPr/>
          <p:nvPr/>
        </p:nvSpPr>
        <p:spPr>
          <a:xfrm>
            <a:off x="3090240" y="281520"/>
            <a:ext cx="6010560" cy="155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b="0" sz="4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3"/>
          <p:cNvSpPr/>
          <p:nvPr/>
        </p:nvSpPr>
        <p:spPr>
          <a:xfrm>
            <a:off x="2284560" y="2963160"/>
            <a:ext cx="7621920" cy="2896200"/>
          </a:xfrm>
          <a:prstGeom prst="rect">
            <a:avLst/>
          </a:prstGeom>
          <a:noFill/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3"/>
          <p:cNvSpPr/>
          <p:nvPr/>
        </p:nvSpPr>
        <p:spPr>
          <a:xfrm>
            <a:off x="2981160" y="6058080"/>
            <a:ext cx="6228360" cy="637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Fig. 1. Sample scheme of experimental setup (Karakoc, 2012)</a:t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3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3"/>
          <p:cNvSpPr/>
          <p:nvPr/>
        </p:nvSpPr>
        <p:spPr>
          <a:xfrm>
            <a:off x="10369080" y="316440"/>
            <a:ext cx="1596240" cy="79020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200" y="137160"/>
            <a:ext cx="2134800" cy="96516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3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33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3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3"/>
          <p:cNvSpPr/>
          <p:nvPr/>
        </p:nvSpPr>
        <p:spPr>
          <a:xfrm>
            <a:off x="4116240" y="195120"/>
            <a:ext cx="601056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EXPERIMENTAL STUDY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33" title="ISATECH-26- v3 (4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this section of your presentation, numerical methods, mathematical models, theoretical cases can be discussed.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4"/>
          <p:cNvSpPr/>
          <p:nvPr/>
        </p:nvSpPr>
        <p:spPr>
          <a:xfrm>
            <a:off x="3090240" y="281520"/>
            <a:ext cx="7099200" cy="155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8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ETHODS AND MATERIALS</a:t>
            </a:r>
            <a:endParaRPr b="0" sz="4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4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4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34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4"/>
          <p:cNvSpPr/>
          <p:nvPr/>
        </p:nvSpPr>
        <p:spPr>
          <a:xfrm>
            <a:off x="4426690" y="202680"/>
            <a:ext cx="5809909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METHODS AND MATERIALS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34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27880" lvl="0" marL="228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75B6"/>
              </a:buClr>
              <a:buSzPts val="2800"/>
              <a:buFont typeface="Noto Sans Symbols"/>
              <a:buChar char="⮚"/>
            </a:pPr>
            <a:r>
              <a:rPr b="0" lang="en-US" sz="2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highly encouraged to discuss results of their study in this section by using plots, tables etc.</a:t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sz="2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4" name="Google Shape;214;p35"/>
          <p:cNvGraphicFramePr/>
          <p:nvPr/>
        </p:nvGraphicFramePr>
        <p:xfrm>
          <a:off x="1847520" y="413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{E1680228-76E3-40D7-8A57-82E7CCA0C651}</a:tableStyleId>
              </a:tblPr>
              <a:tblGrid>
                <a:gridCol w="2709000"/>
                <a:gridCol w="2709000"/>
                <a:gridCol w="2709725"/>
              </a:tblGrid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Parameter </a:t>
                      </a:r>
                      <a:endParaRPr b="0"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Value 1</a:t>
                      </a:r>
                      <a:endParaRPr b="0"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Value 2</a:t>
                      </a:r>
                      <a:endParaRPr b="0" sz="18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X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Y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Z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6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W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7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15" name="Google Shape;215;p35"/>
          <p:cNvSpPr/>
          <p:nvPr/>
        </p:nvSpPr>
        <p:spPr>
          <a:xfrm>
            <a:off x="4530960" y="3560760"/>
            <a:ext cx="3129120" cy="637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Table 1. Sample results of study </a:t>
            </a:r>
            <a:endParaRPr b="0" sz="18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5"/>
          <p:cNvSpPr/>
          <p:nvPr/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0" lang="en-US" sz="1200" u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/12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5"/>
          <p:cNvSpPr/>
          <p:nvPr/>
        </p:nvSpPr>
        <p:spPr>
          <a:xfrm>
            <a:off x="4724280" y="6356520"/>
            <a:ext cx="27421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21-23.07.2026</a:t>
            </a:r>
            <a:endParaRPr sz="1200">
              <a:solidFill>
                <a:srgbClr val="8B8B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5"/>
          <p:cNvSpPr/>
          <p:nvPr/>
        </p:nvSpPr>
        <p:spPr>
          <a:xfrm>
            <a:off x="798840" y="6356520"/>
            <a:ext cx="2482920" cy="36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H. Karakoc</a:t>
            </a:r>
            <a:endParaRPr b="0" sz="12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5"/>
          <p:cNvSpPr/>
          <p:nvPr/>
        </p:nvSpPr>
        <p:spPr>
          <a:xfrm>
            <a:off x="0" y="0"/>
            <a:ext cx="10236600" cy="1106640"/>
          </a:xfrm>
          <a:prstGeom prst="rect">
            <a:avLst/>
          </a:prstGeom>
          <a:solidFill>
            <a:srgbClr val="693D85"/>
          </a:solidFill>
          <a:ln cap="flat" cmpd="sng" w="25400">
            <a:solidFill>
              <a:srgbClr val="4372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5"/>
          <p:cNvSpPr/>
          <p:nvPr/>
        </p:nvSpPr>
        <p:spPr>
          <a:xfrm>
            <a:off x="3963960" y="202680"/>
            <a:ext cx="6272640" cy="838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b="0" sz="400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5"/>
          <p:cNvSpPr/>
          <p:nvPr/>
        </p:nvSpPr>
        <p:spPr>
          <a:xfrm>
            <a:off x="10390680" y="0"/>
            <a:ext cx="1596240" cy="1106640"/>
          </a:xfrm>
          <a:prstGeom prst="rect">
            <a:avLst/>
          </a:prstGeom>
          <a:solidFill>
            <a:srgbClr val="693D85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LOGO OF YOUR 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AFFILATION</a:t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 u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35" title="ISATECH-26- v3 (4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875"/>
            <a:ext cx="4724275" cy="110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